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7" r:id="rId7"/>
    <p:sldId id="275" r:id="rId8"/>
    <p:sldId id="276" r:id="rId9"/>
    <p:sldId id="270" r:id="rId10"/>
    <p:sldId id="261" r:id="rId11"/>
    <p:sldId id="278" r:id="rId12"/>
    <p:sldId id="279" r:id="rId13"/>
    <p:sldId id="272" r:id="rId14"/>
    <p:sldId id="266" r:id="rId15"/>
    <p:sldId id="274" r:id="rId16"/>
    <p:sldId id="277" r:id="rId17"/>
    <p:sldId id="271" r:id="rId18"/>
    <p:sldId id="273" r:id="rId19"/>
    <p:sldId id="264" r:id="rId20"/>
    <p:sldId id="265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F41"/>
    <a:srgbClr val="F7F3DD"/>
    <a:srgbClr val="FFFDEE"/>
    <a:srgbClr val="F1F1F2"/>
    <a:srgbClr val="00B050"/>
    <a:srgbClr val="E1E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9" autoAdjust="0"/>
    <p:restoredTop sz="94660"/>
  </p:normalViewPr>
  <p:slideViewPr>
    <p:cSldViewPr snapToGrid="0">
      <p:cViewPr>
        <p:scale>
          <a:sx n="75" d="100"/>
          <a:sy n="75" d="100"/>
        </p:scale>
        <p:origin x="-666" y="-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CBF-4F6D-B418-837307A468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CBF-4F6D-B418-837307A468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CBF-4F6D-B418-837307A468D2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 marL="0" indent="0">
                      <a:tabLst>
                        <a:tab pos="357188" algn="l"/>
                      </a:tabLst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Retail
</a:t>
                    </a:r>
                    <a:r>
                      <a:rPr lang="en-US" dirty="0" smtClean="0"/>
                      <a:t>in IT market 64</a:t>
                    </a:r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6674915635545559"/>
                  <c:y val="1.779564203133905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28270195039179"/>
                  <c:y val="8.888455331368433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Retail</c:v>
                </c:pt>
                <c:pt idx="1">
                  <c:v>M2M, APIs segment</c:v>
                </c:pt>
                <c:pt idx="2">
                  <c:v>IoT &amp; fans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C4-442D-884B-460622EC1D3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DD1EB-470B-4801-AE49-9C58F615AA12}" type="datetimeFigureOut">
              <a:rPr lang="cs-CZ" smtClean="0"/>
              <a:t>4.3.2017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137DC-9970-484F-AD31-76B50AD8D0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07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0" y="1488098"/>
            <a:ext cx="5472000" cy="263489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12000" y="3888000"/>
            <a:ext cx="10969200" cy="1872000"/>
          </a:xfrm>
        </p:spPr>
        <p:txBody>
          <a:bodyPr anchor="b">
            <a:normAutofit/>
          </a:bodyPr>
          <a:lstStyle>
            <a:lvl1pPr algn="ctr">
              <a:defRPr sz="24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www.netio-products.com</a:t>
            </a:r>
          </a:p>
        </p:txBody>
      </p:sp>
    </p:spTree>
    <p:extLst>
      <p:ext uri="{BB962C8B-B14F-4D97-AF65-F5344CB8AC3E}">
        <p14:creationId xmlns:p14="http://schemas.microsoft.com/office/powerpoint/2010/main" val="68663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ázev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12000" y="467999"/>
            <a:ext cx="10969200" cy="2376000"/>
          </a:xfrm>
        </p:spPr>
        <p:txBody>
          <a:bodyPr anchor="b" anchorCtr="1">
            <a:noAutofit/>
          </a:bodyPr>
          <a:lstStyle>
            <a:lvl1pPr algn="ctr">
              <a:lnSpc>
                <a:spcPct val="100000"/>
              </a:lnSpc>
              <a:defRPr sz="4800"/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 hasCustomPrompt="1"/>
          </p:nvPr>
        </p:nvSpPr>
        <p:spPr>
          <a:xfrm>
            <a:off x="612000" y="3600000"/>
            <a:ext cx="10969200" cy="14400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800" i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 err="1"/>
              <a:t>Perex</a:t>
            </a:r>
            <a:r>
              <a:rPr lang="cs-CZ" dirty="0"/>
              <a:t> text</a:t>
            </a:r>
          </a:p>
        </p:txBody>
      </p:sp>
      <p:sp>
        <p:nvSpPr>
          <p:cNvPr id="10" name="Obdélník 9"/>
          <p:cNvSpPr/>
          <p:nvPr userDrawn="1"/>
        </p:nvSpPr>
        <p:spPr>
          <a:xfrm>
            <a:off x="0" y="5245822"/>
            <a:ext cx="12192000" cy="16043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1" hasCustomPrompt="1"/>
          </p:nvPr>
        </p:nvSpPr>
        <p:spPr>
          <a:xfrm>
            <a:off x="6336001" y="5544000"/>
            <a:ext cx="5245199" cy="1008000"/>
          </a:xfrm>
        </p:spPr>
        <p:txBody>
          <a:bodyPr lIns="72000" rIns="0" anchor="ctr" anchorCtr="0">
            <a:norm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  <a:br>
              <a:rPr lang="cs-CZ" dirty="0"/>
            </a:br>
            <a:r>
              <a:rPr lang="cs-CZ" dirty="0"/>
              <a:t>Klient</a:t>
            </a:r>
            <a:br>
              <a:rPr lang="cs-CZ" dirty="0"/>
            </a:br>
            <a:r>
              <a:rPr lang="cs-CZ" dirty="0"/>
              <a:t>Datum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" y="5458165"/>
            <a:ext cx="2500388" cy="1196104"/>
          </a:xfrm>
          <a:prstGeom prst="rect">
            <a:avLst/>
          </a:prstGeom>
        </p:spPr>
      </p:pic>
      <p:cxnSp>
        <p:nvCxnSpPr>
          <p:cNvPr id="15" name="Přímá spojnice 14"/>
          <p:cNvCxnSpPr/>
          <p:nvPr userDrawn="1"/>
        </p:nvCxnSpPr>
        <p:spPr>
          <a:xfrm>
            <a:off x="5616000" y="3256764"/>
            <a:ext cx="9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709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618D-DBC7-41A1-9587-052643A3E9B0}" type="datetimeFigureOut">
              <a:rPr lang="cs-CZ" smtClean="0"/>
              <a:t>4.3.2017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901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000" y="1368000"/>
            <a:ext cx="5244000" cy="4752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36000" y="1368000"/>
            <a:ext cx="5245200" cy="4752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618D-DBC7-41A1-9587-052643A3E9B0}" type="datetimeFigureOut">
              <a:rPr lang="cs-CZ" smtClean="0"/>
              <a:t>4.3.2017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0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nad seb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000" y="1368000"/>
            <a:ext cx="10969200" cy="2268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618D-DBC7-41A1-9587-052643A3E9B0}" type="datetimeFigureOut">
              <a:rPr lang="cs-CZ" smtClean="0"/>
              <a:t>4.3.2017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obsah 2"/>
          <p:cNvSpPr>
            <a:spLocks noGrp="1"/>
          </p:cNvSpPr>
          <p:nvPr>
            <p:ph idx="13"/>
          </p:nvPr>
        </p:nvSpPr>
        <p:spPr>
          <a:xfrm>
            <a:off x="612000" y="3852000"/>
            <a:ext cx="10969200" cy="2268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1594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ík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000" y="468000"/>
            <a:ext cx="10969200" cy="540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618D-DBC7-41A1-9587-052643A3E9B0}" type="datetimeFigureOut">
              <a:rPr lang="cs-CZ" smtClean="0"/>
              <a:t>4.3.2017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0" y="1080654"/>
            <a:ext cx="12192000" cy="5313600"/>
          </a:xfrm>
          <a:prstGeom prst="rect">
            <a:avLst/>
          </a:prstGeom>
          <a:solidFill>
            <a:srgbClr val="FFFDEE"/>
          </a:solidFill>
          <a:ln w="57150">
            <a:solidFill>
              <a:srgbClr val="F7F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>
          <a:xfrm>
            <a:off x="612000" y="1368000"/>
            <a:ext cx="10969200" cy="4752000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800"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252000" indent="0">
              <a:lnSpc>
                <a:spcPts val="2100"/>
              </a:lnSpc>
              <a:spcAft>
                <a:spcPts val="0"/>
              </a:spcAft>
              <a:buFontTx/>
              <a:buNone/>
              <a:defRPr sz="1800"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504000" indent="0">
              <a:lnSpc>
                <a:spcPts val="2100"/>
              </a:lnSpc>
              <a:spcAft>
                <a:spcPts val="0"/>
              </a:spcAft>
              <a:buFontTx/>
              <a:buNone/>
              <a:defRPr sz="1800"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756000" indent="0">
              <a:lnSpc>
                <a:spcPts val="2100"/>
              </a:lnSpc>
              <a:spcAft>
                <a:spcPts val="0"/>
              </a:spcAft>
              <a:buFontTx/>
              <a:buNone/>
              <a:defRPr sz="1800"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1008000" indent="0">
              <a:lnSpc>
                <a:spcPts val="2100"/>
              </a:lnSpc>
              <a:spcAft>
                <a:spcPts val="0"/>
              </a:spcAft>
              <a:buFontTx/>
              <a:buNone/>
              <a:defRPr sz="1800">
                <a:latin typeface="Courier New" panose="02070309020205020404" pitchFamily="49" charset="0"/>
                <a:cs typeface="Courier New" panose="02070309020205020404" pitchFamily="49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447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přes cel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618D-DBC7-41A1-9587-052643A3E9B0}" type="datetimeFigureOut">
              <a:rPr lang="cs-CZ" smtClean="0"/>
              <a:pPr/>
              <a:t>4.3.2017</a:t>
            </a:fld>
            <a:endParaRPr lang="cs-CZ" dirty="0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4" name="Zástupný symbol obrázku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26200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30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618D-DBC7-41A1-9587-052643A3E9B0}" type="datetimeFigureOut">
              <a:rPr lang="cs-CZ" smtClean="0"/>
              <a:t>4.3.2017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695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i za pozor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816000" y="612000"/>
            <a:ext cx="10560000" cy="2772000"/>
          </a:xfrm>
        </p:spPr>
        <p:txBody>
          <a:bodyPr anchor="b">
            <a:normAutofit/>
          </a:bodyPr>
          <a:lstStyle>
            <a:lvl1pPr algn="ctr">
              <a:lnSpc>
                <a:spcPts val="5760"/>
              </a:lnSpc>
              <a:defRPr sz="48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/>
            </a:r>
            <a:br>
              <a:rPr lang="cs-CZ" dirty="0"/>
            </a:b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00" y="5017072"/>
            <a:ext cx="2520000" cy="121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12000" y="468000"/>
            <a:ext cx="10969200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2000" y="1368000"/>
            <a:ext cx="10969200" cy="475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548000" y="6426000"/>
            <a:ext cx="1080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795618D-DBC7-41A1-9587-052643A3E9B0}" type="datetimeFigureOut">
              <a:rPr lang="cs-CZ" smtClean="0"/>
              <a:pPr/>
              <a:t>4.3.2017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628000" y="6426000"/>
            <a:ext cx="8484000" cy="432000"/>
          </a:xfrm>
          <a:prstGeom prst="rect">
            <a:avLst/>
          </a:prstGeom>
        </p:spPr>
        <p:txBody>
          <a:bodyPr vert="horz" lIns="36000" tIns="0" rIns="3600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113200" y="6426000"/>
            <a:ext cx="1078800" cy="432000"/>
          </a:xfrm>
          <a:prstGeom prst="rect">
            <a:avLst/>
          </a:prstGeom>
        </p:spPr>
        <p:txBody>
          <a:bodyPr vert="horz" lIns="0" tIns="0" rIns="360000" bIns="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9DFD743-4384-42A6-883D-B40BEEB60E37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26306" r="13000" b="44053"/>
          <a:stretch/>
        </p:blipFill>
        <p:spPr>
          <a:xfrm>
            <a:off x="360000" y="6562800"/>
            <a:ext cx="828000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0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62" r:id="rId5"/>
    <p:sldLayoutId id="2147483664" r:id="rId6"/>
    <p:sldLayoutId id="2147483661" r:id="rId7"/>
    <p:sldLayoutId id="2147483654" r:id="rId8"/>
    <p:sldLayoutId id="21474836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ts val="2640"/>
        </a:lnSpc>
        <a:spcBef>
          <a:spcPts val="0"/>
        </a:spcBef>
        <a:spcAft>
          <a:spcPts val="500"/>
        </a:spcAft>
        <a:buSzPct val="100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ts val="2640"/>
        </a:lnSpc>
        <a:spcBef>
          <a:spcPts val="0"/>
        </a:spcBef>
        <a:spcAft>
          <a:spcPts val="500"/>
        </a:spcAft>
        <a:buSzPct val="100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ts val="264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914400" rtl="0" eaLnBrk="1" latinLnBrk="0" hangingPunct="1">
        <a:lnSpc>
          <a:spcPts val="264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indent="-252000" algn="l" defTabSz="914400" rtl="0" eaLnBrk="1" latinLnBrk="0" hangingPunct="1">
        <a:lnSpc>
          <a:spcPts val="264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22.jpe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9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3.bin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.jpeg"/><Relationship Id="rId4" Type="http://schemas.openxmlformats.org/officeDocument/2006/relationships/image" Target="../media/image7.emf"/><Relationship Id="rId9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www.netio-products.com</a:t>
            </a:r>
          </a:p>
        </p:txBody>
      </p:sp>
    </p:spTree>
    <p:extLst>
      <p:ext uri="{BB962C8B-B14F-4D97-AF65-F5344CB8AC3E}">
        <p14:creationId xmlns:p14="http://schemas.microsoft.com/office/powerpoint/2010/main" val="396738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1"/>
            <a:ext cx="12192000" cy="6448424"/>
          </a:xfrm>
          <a:prstGeom prst="rect">
            <a:avLst/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pPr/>
              <a:t>10</a:t>
            </a:fld>
            <a:endParaRPr lang="cs-CZ" dirty="0"/>
          </a:p>
        </p:txBody>
      </p:sp>
      <p:pic>
        <p:nvPicPr>
          <p:cNvPr id="2051" name="Picture 3" descr="C:\0\Flyer Icony\NETIO 4 E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" b="3783"/>
          <a:stretch/>
        </p:blipFill>
        <p:spPr bwMode="auto">
          <a:xfrm>
            <a:off x="1308000" y="36945"/>
            <a:ext cx="9576000" cy="638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3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0" y="1"/>
            <a:ext cx="12192000" cy="6448424"/>
          </a:xfrm>
          <a:prstGeom prst="rect">
            <a:avLst/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Scheduler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000" y="1123949"/>
            <a:ext cx="5222743" cy="5305425"/>
          </a:xfrm>
        </p:spPr>
        <p:txBody>
          <a:bodyPr anchor="t" anchorCtr="0">
            <a:noAutofit/>
          </a:bodyPr>
          <a:lstStyle/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Easy to setup calendar functions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Separated per each power socket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User’s profiles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Graphical user interface</a:t>
            </a:r>
            <a:endParaRPr lang="en-US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  <a:tabLst>
                <a:tab pos="361950" algn="l"/>
              </a:tabLst>
            </a:pPr>
            <a:endParaRPr lang="en-US" dirty="0" smtClean="0"/>
          </a:p>
          <a:p>
            <a:pPr marL="0" indent="0">
              <a:buNone/>
              <a:tabLst>
                <a:tab pos="361950" algn="l"/>
              </a:tabLst>
            </a:pPr>
            <a:endParaRPr lang="en-US" dirty="0"/>
          </a:p>
          <a:p>
            <a:pPr marL="0" indent="0">
              <a:buNone/>
              <a:tabLst>
                <a:tab pos="361950" algn="l"/>
              </a:tabLst>
            </a:pPr>
            <a:endParaRPr lang="en-US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14869"/>
            <a:ext cx="5771429" cy="474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3306907"/>
              </p:ext>
            </p:extLst>
          </p:nvPr>
        </p:nvGraphicFramePr>
        <p:xfrm>
          <a:off x="2398700" y="3338512"/>
          <a:ext cx="1261662" cy="16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Visio" r:id="rId4" imgW="535919" imgH="688194" progId="Visio.Drawing.11">
                  <p:embed/>
                </p:oleObj>
              </mc:Choice>
              <mc:Fallback>
                <p:oleObj name="Visio" r:id="rId4" imgW="535919" imgH="6881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98700" y="3338512"/>
                        <a:ext cx="1261662" cy="16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93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0" y="1"/>
            <a:ext cx="12192000" cy="6448424"/>
          </a:xfrm>
          <a:prstGeom prst="rect">
            <a:avLst/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IP Watchdog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000" y="1123949"/>
            <a:ext cx="5222743" cy="5305425"/>
          </a:xfrm>
        </p:spPr>
        <p:txBody>
          <a:bodyPr anchor="t" anchorCtr="0">
            <a:noAutofit/>
          </a:bodyPr>
          <a:lstStyle/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Monitor your network devices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Restart your router automatically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Easy to use</a:t>
            </a:r>
            <a:br>
              <a:rPr lang="en-US" dirty="0" smtClean="0"/>
            </a:br>
            <a:endParaRPr lang="en-US" dirty="0" smtClean="0"/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Can be extended in </a:t>
            </a:r>
            <a:r>
              <a:rPr lang="en-US" dirty="0" err="1" smtClean="0"/>
              <a:t>Lua</a:t>
            </a:r>
            <a:endParaRPr lang="en-US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  <a:tabLst>
                <a:tab pos="361950" algn="l"/>
              </a:tabLst>
            </a:pPr>
            <a:endParaRPr lang="en-US" dirty="0" smtClean="0"/>
          </a:p>
          <a:p>
            <a:pPr marL="0" indent="0">
              <a:buNone/>
              <a:tabLst>
                <a:tab pos="361950" algn="l"/>
              </a:tabLst>
            </a:pPr>
            <a:endParaRPr lang="en-US" dirty="0"/>
          </a:p>
          <a:p>
            <a:pPr marL="0" indent="0">
              <a:buNone/>
              <a:tabLst>
                <a:tab pos="361950" algn="l"/>
              </a:tabLst>
            </a:pPr>
            <a:endParaRPr lang="en-US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pPr/>
              <a:t>12</a:t>
            </a:fld>
            <a:endParaRPr lang="cs-CZ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643510"/>
              </p:ext>
            </p:extLst>
          </p:nvPr>
        </p:nvGraphicFramePr>
        <p:xfrm>
          <a:off x="2309800" y="3971924"/>
          <a:ext cx="1261662" cy="16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Visio" r:id="rId3" imgW="535919" imgH="688194" progId="Visio.Drawing.11">
                  <p:embed/>
                </p:oleObj>
              </mc:Choice>
              <mc:Fallback>
                <p:oleObj name="Visio" r:id="rId3" imgW="535919" imgH="6881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9800" y="3971924"/>
                        <a:ext cx="1261662" cy="16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099" y="996386"/>
            <a:ext cx="5771429" cy="474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31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/>
        </p:nvSpPr>
        <p:spPr>
          <a:xfrm>
            <a:off x="0" y="1"/>
            <a:ext cx="12192000" cy="6448424"/>
          </a:xfrm>
          <a:prstGeom prst="rect">
            <a:avLst/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 products with the same </a:t>
            </a:r>
            <a:r>
              <a:rPr lang="en-US" u="sng" dirty="0" smtClean="0"/>
              <a:t>M2M API</a:t>
            </a:r>
            <a:endParaRPr lang="en-US" u="sng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t>13</a:t>
            </a:fld>
            <a:endParaRPr lang="cs-CZ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742430"/>
              </p:ext>
            </p:extLst>
          </p:nvPr>
        </p:nvGraphicFramePr>
        <p:xfrm>
          <a:off x="1704975" y="1301225"/>
          <a:ext cx="8350857" cy="466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Visio" r:id="rId3" imgW="4474084" imgH="2497069" progId="Visio.Drawing.11">
                  <p:embed/>
                </p:oleObj>
              </mc:Choice>
              <mc:Fallback>
                <p:oleObj name="Visio" r:id="rId3" imgW="4474084" imgH="249706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04975" y="1301225"/>
                        <a:ext cx="8350857" cy="466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69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1"/>
            <a:ext cx="12192000" cy="6448424"/>
          </a:xfrm>
          <a:prstGeom prst="rect">
            <a:avLst/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4098" name="Picture 2" descr="C:\0\Flyer Icony\NETIO 4C E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b="2986"/>
          <a:stretch/>
        </p:blipFill>
        <p:spPr bwMode="auto">
          <a:xfrm>
            <a:off x="1295400" y="9237"/>
            <a:ext cx="9576000" cy="643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9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1"/>
            <a:ext cx="12192000" cy="6448424"/>
          </a:xfrm>
          <a:prstGeom prst="rect">
            <a:avLst/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pPr/>
              <a:t>15</a:t>
            </a:fld>
            <a:endParaRPr lang="cs-CZ" dirty="0"/>
          </a:p>
        </p:txBody>
      </p:sp>
      <p:pic>
        <p:nvPicPr>
          <p:cNvPr id="6" name="Picture 3" descr="C:\0 NETIO\__Archiv grafika\NETIO-4C_main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945" y="1632507"/>
            <a:ext cx="7992110" cy="424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845170"/>
              </p:ext>
            </p:extLst>
          </p:nvPr>
        </p:nvGraphicFramePr>
        <p:xfrm>
          <a:off x="5980120" y="454025"/>
          <a:ext cx="841762" cy="1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Visio" r:id="rId4" imgW="535919" imgH="688194" progId="Visio.Drawing.11">
                  <p:embed/>
                </p:oleObj>
              </mc:Choice>
              <mc:Fallback>
                <p:oleObj name="Visio" r:id="rId4" imgW="535919" imgH="688194" progId="Visio.Drawing.11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0120" y="454025"/>
                        <a:ext cx="841762" cy="108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031808"/>
              </p:ext>
            </p:extLst>
          </p:nvPr>
        </p:nvGraphicFramePr>
        <p:xfrm>
          <a:off x="8043870" y="466725"/>
          <a:ext cx="841762" cy="1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Visio" r:id="rId6" imgW="535919" imgH="688194" progId="Visio.Drawing.11">
                  <p:embed/>
                </p:oleObj>
              </mc:Choice>
              <mc:Fallback>
                <p:oleObj name="Visio" r:id="rId6" imgW="535919" imgH="688194" progId="Visio.Drawing.11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3870" y="466725"/>
                        <a:ext cx="841762" cy="108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ál 7"/>
          <p:cNvSpPr/>
          <p:nvPr/>
        </p:nvSpPr>
        <p:spPr>
          <a:xfrm>
            <a:off x="7469288" y="2506266"/>
            <a:ext cx="1746250" cy="1075133"/>
          </a:xfrm>
          <a:prstGeom prst="ellipse">
            <a:avLst/>
          </a:prstGeom>
          <a:noFill/>
          <a:ln w="57150">
            <a:solidFill>
              <a:srgbClr val="005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Přímá spojnice 9"/>
          <p:cNvCxnSpPr>
            <a:stCxn id="8" idx="0"/>
            <a:endCxn id="3" idx="2"/>
          </p:cNvCxnSpPr>
          <p:nvPr/>
        </p:nvCxnSpPr>
        <p:spPr>
          <a:xfrm flipV="1">
            <a:off x="8342413" y="1546725"/>
            <a:ext cx="122338" cy="9595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ál 16"/>
          <p:cNvSpPr/>
          <p:nvPr/>
        </p:nvSpPr>
        <p:spPr>
          <a:xfrm>
            <a:off x="6443662" y="2486877"/>
            <a:ext cx="847725" cy="1270340"/>
          </a:xfrm>
          <a:prstGeom prst="ellipse">
            <a:avLst/>
          </a:prstGeom>
          <a:noFill/>
          <a:ln w="57150">
            <a:solidFill>
              <a:srgbClr val="005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Přímá spojnice 17"/>
          <p:cNvCxnSpPr>
            <a:stCxn id="17" idx="0"/>
            <a:endCxn id="2" idx="2"/>
          </p:cNvCxnSpPr>
          <p:nvPr/>
        </p:nvCxnSpPr>
        <p:spPr>
          <a:xfrm flipH="1" flipV="1">
            <a:off x="6401001" y="1534025"/>
            <a:ext cx="466524" cy="95285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335507"/>
              </p:ext>
            </p:extLst>
          </p:nvPr>
        </p:nvGraphicFramePr>
        <p:xfrm>
          <a:off x="10646596" y="4399661"/>
          <a:ext cx="841107" cy="1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Visio" r:id="rId8" imgW="535919" imgH="688194" progId="Visio.Drawing.11">
                  <p:embed/>
                </p:oleObj>
              </mc:Choice>
              <mc:Fallback>
                <p:oleObj name="Visio" r:id="rId8" imgW="535919" imgH="6881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646596" y="4399661"/>
                        <a:ext cx="841107" cy="10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Přímá spojnice 22"/>
          <p:cNvCxnSpPr>
            <a:endCxn id="20" idx="1"/>
          </p:cNvCxnSpPr>
          <p:nvPr/>
        </p:nvCxnSpPr>
        <p:spPr>
          <a:xfrm>
            <a:off x="9912096" y="4939661"/>
            <a:ext cx="7345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39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0" y="1"/>
            <a:ext cx="12192000" cy="6448424"/>
          </a:xfrm>
          <a:prstGeom prst="rect">
            <a:avLst/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Ethernet Switch / Serial port RS-232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000" y="1123949"/>
            <a:ext cx="5222743" cy="5305425"/>
          </a:xfrm>
        </p:spPr>
        <p:txBody>
          <a:bodyPr anchor="t" anchorCtr="0">
            <a:noAutofit/>
          </a:bodyPr>
          <a:lstStyle/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Integrated Ethernet switch 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Easy to wire one by one device</a:t>
            </a:r>
            <a:endParaRPr lang="en-US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  <a:tabLst>
                <a:tab pos="361950" algn="l"/>
              </a:tabLst>
            </a:pPr>
            <a:endParaRPr lang="en-US" dirty="0" smtClean="0"/>
          </a:p>
          <a:p>
            <a:pPr marL="0" indent="0">
              <a:buNone/>
              <a:tabLst>
                <a:tab pos="361950" algn="l"/>
              </a:tabLst>
            </a:pPr>
            <a:endParaRPr lang="en-US" dirty="0"/>
          </a:p>
          <a:p>
            <a:pPr marL="0" indent="0">
              <a:buNone/>
              <a:tabLst>
                <a:tab pos="361950" algn="l"/>
              </a:tabLst>
            </a:pPr>
            <a:endParaRPr lang="en-US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pPr/>
              <a:t>16</a:t>
            </a:fld>
            <a:endParaRPr lang="cs-CZ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329981"/>
              </p:ext>
            </p:extLst>
          </p:nvPr>
        </p:nvGraphicFramePr>
        <p:xfrm>
          <a:off x="2198158" y="3665401"/>
          <a:ext cx="1261662" cy="16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Visio" r:id="rId3" imgW="535919" imgH="688194" progId="Visio.Drawing.11">
                  <p:embed/>
                </p:oleObj>
              </mc:Choice>
              <mc:Fallback>
                <p:oleObj name="Visio" r:id="rId3" imgW="535919" imgH="6881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8158" y="3665401"/>
                        <a:ext cx="1261662" cy="16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824492"/>
              </p:ext>
            </p:extLst>
          </p:nvPr>
        </p:nvGraphicFramePr>
        <p:xfrm>
          <a:off x="8470425" y="3662151"/>
          <a:ext cx="1261662" cy="16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Visio" r:id="rId5" imgW="535919" imgH="688194" progId="Visio.Drawing.11">
                  <p:embed/>
                </p:oleObj>
              </mc:Choice>
              <mc:Fallback>
                <p:oleObj name="Visio" r:id="rId5" imgW="535919" imgH="6881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70425" y="3662151"/>
                        <a:ext cx="1261662" cy="16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ástupný symbol pro obsah 2"/>
          <p:cNvSpPr>
            <a:spLocks noGrp="1"/>
          </p:cNvSpPr>
          <p:nvPr>
            <p:ph sz="half" idx="1"/>
          </p:nvPr>
        </p:nvSpPr>
        <p:spPr>
          <a:xfrm>
            <a:off x="6396112" y="1123950"/>
            <a:ext cx="5222743" cy="2820730"/>
          </a:xfrm>
        </p:spPr>
        <p:txBody>
          <a:bodyPr anchor="t" anchorCtr="0">
            <a:noAutofit/>
          </a:bodyPr>
          <a:lstStyle/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Serial port RS-232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Can be used as virtual serial port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Can be controlled by </a:t>
            </a:r>
            <a:r>
              <a:rPr lang="en-US" dirty="0" err="1" smtClean="0"/>
              <a:t>Lua</a:t>
            </a:r>
            <a:r>
              <a:rPr lang="en-US" dirty="0" smtClean="0"/>
              <a:t> from your scripts (switch ON power socket if something received by serial port)</a:t>
            </a:r>
            <a:endParaRPr lang="en-US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  <a:tabLst>
                <a:tab pos="361950" algn="l"/>
              </a:tabLst>
            </a:pPr>
            <a:endParaRPr lang="en-US" dirty="0" smtClean="0"/>
          </a:p>
          <a:p>
            <a:pPr marL="0" indent="0">
              <a:buNone/>
              <a:tabLst>
                <a:tab pos="361950" algn="l"/>
              </a:tabLst>
            </a:pPr>
            <a:endParaRPr lang="en-US" dirty="0"/>
          </a:p>
          <a:p>
            <a:pPr marL="0" indent="0">
              <a:buNone/>
              <a:tabLst>
                <a:tab pos="361950" algn="l"/>
              </a:tabLs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2433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1"/>
            <a:ext cx="12192000" cy="6448424"/>
          </a:xfrm>
          <a:prstGeom prst="rect">
            <a:avLst/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5122" name="Picture 2" descr="C:\0 NETIO\_NETIO Grafika\NETIO diagrams\netio4C-EN.wm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/>
          <a:stretch/>
        </p:blipFill>
        <p:spPr bwMode="auto">
          <a:xfrm>
            <a:off x="1016508" y="87338"/>
            <a:ext cx="10158984" cy="626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46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NETIO </a:t>
            </a:r>
            <a:r>
              <a:rPr lang="en-US" cap="none" dirty="0" err="1" smtClean="0"/>
              <a:t>Lua</a:t>
            </a:r>
            <a:r>
              <a:rPr lang="en-US" cap="none" dirty="0" smtClean="0"/>
              <a:t> scripting</a:t>
            </a:r>
            <a:endParaRPr lang="en-US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000" y="1133475"/>
            <a:ext cx="5244000" cy="4991100"/>
          </a:xfrm>
        </p:spPr>
        <p:txBody>
          <a:bodyPr anchor="ctr" anchorCtr="0">
            <a:noAutofit/>
          </a:bodyPr>
          <a:lstStyle/>
          <a:p>
            <a:pPr marL="0" indent="0">
              <a:buNone/>
            </a:pPr>
            <a:r>
              <a:rPr lang="en-US" dirty="0" smtClean="0"/>
              <a:t>Write your own script</a:t>
            </a:r>
            <a:r>
              <a:rPr lang="en-US" dirty="0" smtClean="0"/>
              <a:t>, running in the NETIO 4x power sockets.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361950" indent="-361950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Scripting &amp; t</a:t>
            </a:r>
            <a:r>
              <a:rPr lang="en-US" dirty="0" smtClean="0"/>
              <a:t>iming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Ping to defined IP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Read XML from the defined IP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and many more..</a:t>
            </a:r>
            <a:endParaRPr lang="en-US" b="1" dirty="0">
              <a:solidFill>
                <a:srgbClr val="005F41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9" name="Zástupný symbol pro text 2"/>
          <p:cNvSpPr txBox="1">
            <a:spLocks/>
          </p:cNvSpPr>
          <p:nvPr/>
        </p:nvSpPr>
        <p:spPr>
          <a:xfrm>
            <a:off x="6286499" y="386924"/>
            <a:ext cx="5572125" cy="5737651"/>
          </a:xfrm>
          <a:prstGeom prst="rect">
            <a:avLst/>
          </a:prstGeom>
          <a:solidFill>
            <a:srgbClr val="FFFDEE"/>
          </a:solidFill>
          <a:ln w="38100">
            <a:solidFill>
              <a:srgbClr val="F7F3DD"/>
            </a:solidFill>
          </a:ln>
        </p:spPr>
        <p:txBody>
          <a:bodyPr/>
          <a:lstStyle>
            <a:lvl1pPr marL="252000" indent="-252000" algn="l" defTabSz="914400" rtl="0" eaLnBrk="1" latinLnBrk="0" hangingPunct="1">
              <a:lnSpc>
                <a:spcPts val="2640"/>
              </a:lnSpc>
              <a:spcBef>
                <a:spcPts val="0"/>
              </a:spcBef>
              <a:spcAft>
                <a:spcPts val="500"/>
              </a:spcAft>
              <a:buSzPct val="100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ts val="2640"/>
              </a:lnSpc>
              <a:spcBef>
                <a:spcPts val="0"/>
              </a:spcBef>
              <a:spcAft>
                <a:spcPts val="500"/>
              </a:spcAft>
              <a:buSzPct val="1000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ts val="264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lnSpc>
                <a:spcPts val="264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lnSpc>
                <a:spcPts val="264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cs-CZ" sz="1600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local state = " "</a:t>
            </a:r>
          </a:p>
          <a:p>
            <a:pPr marL="0" indent="0">
              <a:spcAft>
                <a:spcPts val="0"/>
              </a:spcAft>
              <a:buNone/>
            </a:pPr>
            <a:r>
              <a:rPr lang="cs-CZ" sz="1600" b="1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cs-CZ" sz="1600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 turnoff()</a:t>
            </a:r>
          </a:p>
          <a:p>
            <a:pPr marL="252000" lvl="1" indent="0">
              <a:spcAft>
                <a:spcPts val="0"/>
              </a:spcAft>
              <a:buNone/>
            </a:pPr>
            <a:r>
              <a:rPr lang="cs-CZ" sz="1600" b="1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cs-CZ" sz="1600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 i=1,4 do</a:t>
            </a:r>
          </a:p>
          <a:p>
            <a:pPr marL="504000" lvl="2" indent="0">
              <a:spcAft>
                <a:spcPts val="0"/>
              </a:spcAft>
              <a:buNone/>
            </a:pPr>
            <a:r>
              <a:rPr lang="cs-CZ" sz="1600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state = devices.system["output" .. i .. "_state"]</a:t>
            </a:r>
          </a:p>
          <a:p>
            <a:pPr marL="504000" lvl="2" indent="0">
              <a:spcAft>
                <a:spcPts val="0"/>
              </a:spcAft>
              <a:buNone/>
            </a:pPr>
            <a:r>
              <a:rPr lang="cs-CZ" sz="1600" b="1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cs-CZ" sz="1600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 state == "on" then</a:t>
            </a:r>
          </a:p>
          <a:p>
            <a:pPr marL="1008000" lvl="4" indent="0">
              <a:spcAft>
                <a:spcPts val="0"/>
              </a:spcAft>
              <a:buNone/>
            </a:pPr>
            <a:r>
              <a:rPr lang="cs-CZ" sz="1600" b="1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devices.system.SetOut</a:t>
            </a:r>
            <a:r>
              <a:rPr lang="cs-CZ" sz="1600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{output=i, value=false}</a:t>
            </a:r>
          </a:p>
          <a:p>
            <a:pPr marL="1008000" lvl="4" indent="0">
              <a:spcAft>
                <a:spcPts val="0"/>
              </a:spcAft>
              <a:buNone/>
            </a:pPr>
            <a:r>
              <a:rPr lang="cs-CZ" sz="1600" b="1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logf</a:t>
            </a:r>
            <a:r>
              <a:rPr lang="cs-CZ" sz="1600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("Vypinam zasuvku c.%d",i)</a:t>
            </a:r>
          </a:p>
          <a:p>
            <a:pPr marL="504000" lvl="2" indent="0">
              <a:spcAft>
                <a:spcPts val="0"/>
              </a:spcAft>
              <a:buNone/>
            </a:pPr>
            <a:r>
              <a:rPr lang="cs-CZ" sz="1600" b="1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</a:p>
          <a:p>
            <a:pPr marL="756000" lvl="3" indent="0">
              <a:spcAft>
                <a:spcPts val="0"/>
              </a:spcAft>
              <a:buNone/>
            </a:pPr>
            <a:r>
              <a:rPr lang="cs-CZ" sz="1600" b="1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devices.system.SetOut</a:t>
            </a:r>
            <a:r>
              <a:rPr lang="cs-CZ" sz="1600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{output=i, value=true}</a:t>
            </a:r>
          </a:p>
          <a:p>
            <a:pPr marL="756000" lvl="3" indent="0">
              <a:spcAft>
                <a:spcPts val="0"/>
              </a:spcAft>
              <a:buNone/>
            </a:pPr>
            <a:r>
              <a:rPr lang="cs-CZ" sz="1600" b="1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logf</a:t>
            </a:r>
            <a:r>
              <a:rPr lang="cs-CZ" sz="1600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("Zapinam zasuvku c.%d",i)</a:t>
            </a:r>
          </a:p>
          <a:p>
            <a:pPr marL="504000" lvl="2" indent="0">
              <a:spcAft>
                <a:spcPts val="0"/>
              </a:spcAft>
              <a:buNone/>
            </a:pPr>
            <a:r>
              <a:rPr lang="cs-CZ" sz="1600" b="1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 marL="252000" lvl="1" indent="0">
              <a:spcAft>
                <a:spcPts val="0"/>
              </a:spcAft>
              <a:buNone/>
            </a:pPr>
            <a:r>
              <a:rPr lang="cs-CZ" sz="1600" b="1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 marL="0" indent="0">
              <a:spcAft>
                <a:spcPts val="0"/>
              </a:spcAft>
              <a:buNone/>
            </a:pPr>
            <a:r>
              <a:rPr lang="cs-CZ" sz="1600" b="1" noProof="1" smtClean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cs-CZ" sz="1600" noProof="1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cs-CZ" sz="1600" noProof="1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cs-CZ" sz="1600" noProof="1">
                <a:latin typeface="Courier New" panose="02070309020205020404" pitchFamily="49" charset="0"/>
                <a:cs typeface="Courier New" panose="02070309020205020404" pitchFamily="49" charset="0"/>
              </a:rPr>
              <a:t>turnoff()</a:t>
            </a:r>
          </a:p>
          <a:p>
            <a:pPr marL="0" indent="0">
              <a:spcAft>
                <a:spcPts val="0"/>
              </a:spcAft>
              <a:buNone/>
            </a:pPr>
            <a:endParaRPr lang="cs-CZ" sz="1600" b="1" noProof="1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778967"/>
              </p:ext>
            </p:extLst>
          </p:nvPr>
        </p:nvGraphicFramePr>
        <p:xfrm>
          <a:off x="2236775" y="2212761"/>
          <a:ext cx="1261662" cy="16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Visio" r:id="rId3" imgW="535919" imgH="688194" progId="Visio.Drawing.11">
                  <p:embed/>
                </p:oleObj>
              </mc:Choice>
              <mc:Fallback>
                <p:oleObj name="Visio" r:id="rId3" imgW="535919" imgH="6881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6775" y="2212761"/>
                        <a:ext cx="1261662" cy="16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906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NETIO MOBILE </a:t>
            </a:r>
            <a:r>
              <a:rPr lang="en-US" dirty="0" smtClean="0"/>
              <a:t>A</a:t>
            </a:r>
            <a:r>
              <a:rPr lang="cs-CZ" cap="none" dirty="0" smtClean="0"/>
              <a:t>pp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000" y="1368000"/>
            <a:ext cx="5244000" cy="3908850"/>
          </a:xfrm>
        </p:spPr>
        <p:txBody>
          <a:bodyPr anchor="ctr" anchorCtr="0"/>
          <a:lstStyle/>
          <a:p>
            <a:pPr marL="0" indent="0">
              <a:buNone/>
            </a:pPr>
            <a:r>
              <a:rPr lang="en-US" dirty="0"/>
              <a:t>Switch the lights, home</a:t>
            </a:r>
            <a:r>
              <a:rPr lang="cs-CZ" dirty="0"/>
              <a:t> </a:t>
            </a:r>
            <a:r>
              <a:rPr lang="en-US" dirty="0"/>
              <a:t>appliances, routers ... Using</a:t>
            </a:r>
            <a:r>
              <a:rPr lang="cs-CZ" dirty="0"/>
              <a:t> </a:t>
            </a:r>
            <a:r>
              <a:rPr lang="en-US" dirty="0"/>
              <a:t>mobile phones</a:t>
            </a:r>
            <a:r>
              <a:rPr lang="en-US" dirty="0" smtClean="0"/>
              <a:t>.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dirty="0"/>
              <a:t>Free </a:t>
            </a:r>
            <a:r>
              <a:rPr lang="en-US" dirty="0" smtClean="0"/>
              <a:t>download</a:t>
            </a:r>
            <a:r>
              <a:rPr lang="cs-CZ" dirty="0" smtClean="0"/>
              <a:t> </a:t>
            </a:r>
            <a:r>
              <a:rPr lang="en-US" dirty="0" smtClean="0"/>
              <a:t>for </a:t>
            </a:r>
            <a:r>
              <a:rPr lang="en-US" b="1" dirty="0">
                <a:solidFill>
                  <a:srgbClr val="005F41"/>
                </a:solidFill>
              </a:rPr>
              <a:t>iOS</a:t>
            </a:r>
            <a:r>
              <a:rPr lang="en-US" dirty="0"/>
              <a:t> &amp; </a:t>
            </a:r>
            <a:r>
              <a:rPr lang="en-US" b="1" dirty="0">
                <a:solidFill>
                  <a:srgbClr val="005F41"/>
                </a:solidFill>
              </a:rPr>
              <a:t>Android</a:t>
            </a:r>
            <a:endParaRPr lang="cs-CZ" b="1" dirty="0">
              <a:solidFill>
                <a:srgbClr val="005F41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97" y="469641"/>
            <a:ext cx="4631703" cy="5956359"/>
          </a:xfr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pPr/>
              <a:t>19</a:t>
            </a:fld>
            <a:endParaRPr lang="cs-CZ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185701"/>
              </p:ext>
            </p:extLst>
          </p:nvPr>
        </p:nvGraphicFramePr>
        <p:xfrm>
          <a:off x="2247900" y="2692400"/>
          <a:ext cx="1261659" cy="16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Visio" r:id="rId4" imgW="535919" imgH="688194" progId="Visio.Drawing.11">
                  <p:embed/>
                </p:oleObj>
              </mc:Choice>
              <mc:Fallback>
                <p:oleObj name="Visio" r:id="rId4" imgW="535919" imgH="6881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7900" y="2692400"/>
                        <a:ext cx="1261659" cy="16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74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NETIO products overview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Smart </a:t>
            </a:r>
            <a:r>
              <a:rPr lang="en-US" dirty="0"/>
              <a:t>power sockets controlled over LAN and </a:t>
            </a:r>
            <a:r>
              <a:rPr lang="en-US" dirty="0" err="1"/>
              <a:t>WiFi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Jan Rehak</a:t>
            </a:r>
            <a:endParaRPr lang="cs-CZ" dirty="0"/>
          </a:p>
          <a:p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15</a:t>
            </a:r>
            <a:r>
              <a:rPr lang="cs-CZ" b="0" dirty="0" smtClean="0"/>
              <a:t>. </a:t>
            </a:r>
            <a:r>
              <a:rPr lang="en-US" b="0" dirty="0" smtClean="0"/>
              <a:t>3</a:t>
            </a:r>
            <a:r>
              <a:rPr lang="cs-CZ" b="0" dirty="0" smtClean="0"/>
              <a:t>. 201</a:t>
            </a:r>
            <a:r>
              <a:rPr lang="en-US" b="0" dirty="0" smtClean="0"/>
              <a:t>7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27538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  <a:br>
              <a:rPr lang="en-US"/>
            </a:br>
            <a:r>
              <a:rPr lang="en-US"/>
              <a:t>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01870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</a:t>
            </a:r>
            <a:r>
              <a:rPr lang="en-US" dirty="0"/>
              <a:t>NETIO PRODUCTS A.S.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000" y="1368000"/>
            <a:ext cx="10646550" cy="475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NETIO products company is a Czech producer of smart power sockets that can be controlled over LAN and </a:t>
            </a:r>
            <a:r>
              <a:rPr lang="en-US" dirty="0" err="1"/>
              <a:t>WiFi</a:t>
            </a:r>
            <a:r>
              <a:rPr lang="en-US" dirty="0"/>
              <a:t>. Our products are programmable and support all common M2M API protocols.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Our sockets are intended </a:t>
            </a:r>
            <a:r>
              <a:rPr lang="en-US" dirty="0" smtClean="0"/>
              <a:t>mainly </a:t>
            </a:r>
            <a:r>
              <a:rPr lang="en-US" dirty="0"/>
              <a:t>for </a:t>
            </a:r>
            <a:r>
              <a:rPr lang="en-US" dirty="0" err="1" smtClean="0"/>
              <a:t>bussines</a:t>
            </a:r>
            <a:r>
              <a:rPr lang="en-US" dirty="0" smtClean="0"/>
              <a:t> usage </a:t>
            </a:r>
            <a:r>
              <a:rPr lang="en-US" dirty="0"/>
              <a:t>(B2B).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typical user is a </a:t>
            </a:r>
            <a:r>
              <a:rPr lang="en-US" dirty="0" smtClean="0"/>
              <a:t>SI (System Integrator), uses </a:t>
            </a:r>
            <a:r>
              <a:rPr lang="en-US" dirty="0"/>
              <a:t>our products </a:t>
            </a:r>
            <a:r>
              <a:rPr lang="en-US" dirty="0" smtClean="0"/>
              <a:t>in </a:t>
            </a:r>
            <a:br>
              <a:rPr lang="en-US" dirty="0" smtClean="0"/>
            </a:br>
            <a:r>
              <a:rPr lang="en-US" dirty="0" smtClean="0"/>
              <a:t>various </a:t>
            </a:r>
            <a:r>
              <a:rPr lang="en-US" dirty="0"/>
              <a:t>industrial projects.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You can find our power sockets in Industry 4.0 production, </a:t>
            </a:r>
            <a:br>
              <a:rPr lang="en-US" dirty="0" smtClean="0"/>
            </a:br>
            <a:r>
              <a:rPr lang="en-US" dirty="0" smtClean="0"/>
              <a:t>demonstration </a:t>
            </a:r>
            <a:r>
              <a:rPr lang="en-US" dirty="0"/>
              <a:t>booths, wind power plants, hospitals,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many other M2M and </a:t>
            </a:r>
            <a:r>
              <a:rPr lang="en-US" dirty="0" err="1"/>
              <a:t>IoT</a:t>
            </a:r>
            <a:r>
              <a:rPr lang="en-US" dirty="0"/>
              <a:t> applications.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t>3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018" y="1704975"/>
            <a:ext cx="3611707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6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Market segments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000" y="1124712"/>
            <a:ext cx="6026544" cy="485546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25000"/>
            </a:pPr>
            <a:r>
              <a:rPr lang="en-US" b="1" dirty="0" smtClean="0"/>
              <a:t>Retail in IT market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Final users in IT </a:t>
            </a:r>
            <a:r>
              <a:rPr lang="en-US" dirty="0" smtClean="0"/>
              <a:t>industry</a:t>
            </a:r>
            <a:r>
              <a:rPr lang="cs-CZ" dirty="0" smtClean="0"/>
              <a:t> (B2B + B2C)</a:t>
            </a:r>
            <a:r>
              <a:rPr lang="en-US" dirty="0" smtClean="0"/>
              <a:t>.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Needs </a:t>
            </a:r>
            <a:r>
              <a:rPr lang="en-US" dirty="0"/>
              <a:t>scheduler, IP </a:t>
            </a:r>
            <a:r>
              <a:rPr lang="en-US" dirty="0" err="1"/>
              <a:t>WatchDog</a:t>
            </a:r>
            <a:r>
              <a:rPr lang="en-US" dirty="0"/>
              <a:t> or similar easy to use functions. 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25000"/>
            </a:pPr>
            <a:r>
              <a:rPr lang="en-US" b="1" dirty="0"/>
              <a:t>M2M APIs segment</a:t>
            </a:r>
            <a:br>
              <a:rPr lang="en-US" b="1" dirty="0"/>
            </a:br>
            <a:r>
              <a:rPr lang="en-US" dirty="0"/>
              <a:t>Company which needs reliable and long term stable supplier of power sockets controllable over LAN / </a:t>
            </a:r>
            <a:r>
              <a:rPr lang="en-US" dirty="0" err="1"/>
              <a:t>WiFi</a:t>
            </a:r>
            <a:r>
              <a:rPr lang="en-US" dirty="0"/>
              <a:t>. </a:t>
            </a:r>
            <a:r>
              <a:rPr lang="en-US" dirty="0"/>
              <a:t>Project usage, implementation with their software (M2M API) is mandatory. 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25000"/>
            </a:pPr>
            <a:r>
              <a:rPr lang="en-US" b="1" dirty="0" err="1"/>
              <a:t>IoT</a:t>
            </a:r>
            <a:r>
              <a:rPr lang="en-US" b="1" dirty="0"/>
              <a:t> &amp; Fans - Special project customers</a:t>
            </a:r>
            <a:br>
              <a:rPr lang="en-US" b="1" dirty="0"/>
            </a:br>
            <a:r>
              <a:rPr lang="en-US" dirty="0"/>
              <a:t>Customer who needs something special (</a:t>
            </a:r>
            <a:r>
              <a:rPr lang="en-US" dirty="0" smtClean="0"/>
              <a:t>L</a:t>
            </a:r>
            <a:r>
              <a:rPr lang="cs-CZ" dirty="0" err="1" smtClean="0"/>
              <a:t>ua</a:t>
            </a:r>
            <a:r>
              <a:rPr lang="en-US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en-US" dirty="0" smtClean="0"/>
              <a:t>security).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IoT</a:t>
            </a:r>
            <a:r>
              <a:rPr lang="en-US" dirty="0"/>
              <a:t> (Internet of Things) cloud based projects</a:t>
            </a:r>
            <a:r>
              <a:rPr lang="en-US" dirty="0" smtClean="0"/>
              <a:t>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Or needs power sockets, which can cooperate with special 3</a:t>
            </a:r>
            <a:r>
              <a:rPr lang="en-US" baseline="30000" dirty="0"/>
              <a:t>rd</a:t>
            </a:r>
            <a:r>
              <a:rPr lang="en-US" dirty="0"/>
              <a:t> party devices (Cisco IP phones, IP cameras, LAN temperature sensors, Access Control, </a:t>
            </a:r>
            <a:r>
              <a:rPr lang="en-US" dirty="0"/>
              <a:t>..)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t>4</a:t>
            </a:fld>
            <a:endParaRPr lang="cs-CZ"/>
          </a:p>
        </p:txBody>
      </p:sp>
      <p:graphicFrame>
        <p:nvGraphicFramePr>
          <p:cNvPr id="5" name="Zástupný symbol pro obsah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294055"/>
              </p:ext>
            </p:extLst>
          </p:nvPr>
        </p:nvGraphicFramePr>
        <p:xfrm>
          <a:off x="6811201" y="1121537"/>
          <a:ext cx="5245100" cy="47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393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Products overview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4723561"/>
              </p:ext>
            </p:extLst>
          </p:nvPr>
        </p:nvGraphicFramePr>
        <p:xfrm>
          <a:off x="612000" y="1368425"/>
          <a:ext cx="10969200" cy="4752000"/>
        </p:xfrm>
        <a:graphic>
          <a:graphicData uri="http://schemas.openxmlformats.org/drawingml/2006/table">
            <a:tbl>
              <a:tblPr firstRow="1" bandRow="1">
                <a:solidFill>
                  <a:srgbClr val="005F41"/>
                </a:solidFill>
                <a:tableStyleId>{9DCAF9ED-07DC-4A11-8D7F-57B35C25682E}</a:tableStyleId>
              </a:tblPr>
              <a:tblGrid>
                <a:gridCol w="2742300">
                  <a:extLst>
                    <a:ext uri="{9D8B030D-6E8A-4147-A177-3AD203B41FA5}">
                      <a16:colId xmlns:a16="http://schemas.microsoft.com/office/drawing/2014/main" xmlns="" val="2456435290"/>
                    </a:ext>
                  </a:extLst>
                </a:gridCol>
                <a:gridCol w="2742300">
                  <a:extLst>
                    <a:ext uri="{9D8B030D-6E8A-4147-A177-3AD203B41FA5}">
                      <a16:colId xmlns:a16="http://schemas.microsoft.com/office/drawing/2014/main" xmlns="" val="2526498282"/>
                    </a:ext>
                  </a:extLst>
                </a:gridCol>
                <a:gridCol w="2742300">
                  <a:extLst>
                    <a:ext uri="{9D8B030D-6E8A-4147-A177-3AD203B41FA5}">
                      <a16:colId xmlns:a16="http://schemas.microsoft.com/office/drawing/2014/main" xmlns="" val="425493802"/>
                    </a:ext>
                  </a:extLst>
                </a:gridCol>
                <a:gridCol w="2742300">
                  <a:extLst>
                    <a:ext uri="{9D8B030D-6E8A-4147-A177-3AD203B41FA5}">
                      <a16:colId xmlns:a16="http://schemas.microsoft.com/office/drawing/2014/main" xmlns="" val="2314631205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endParaRPr lang="cs-CZ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F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NETIO 4All</a:t>
                      </a:r>
                      <a:endParaRPr lang="cs-CZ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F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NETIO 4</a:t>
                      </a:r>
                      <a:endParaRPr lang="cs-CZ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F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NETIO 4C</a:t>
                      </a:r>
                      <a:endParaRPr lang="cs-CZ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F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093873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Network</a:t>
                      </a:r>
                      <a:r>
                        <a:rPr lang="en-US" sz="1600" b="1" baseline="0" dirty="0" smtClean="0"/>
                        <a:t> interface</a:t>
                      </a:r>
                      <a:endParaRPr lang="cs-CZ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LAN + </a:t>
                      </a:r>
                      <a:r>
                        <a:rPr lang="en-US" sz="1600" dirty="0" err="1" smtClean="0"/>
                        <a:t>WiFi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LAN + </a:t>
                      </a:r>
                      <a:r>
                        <a:rPr lang="en-US" sz="1600" dirty="0" err="1" smtClean="0"/>
                        <a:t>WiFi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2x</a:t>
                      </a:r>
                      <a:r>
                        <a:rPr lang="en-US" sz="1600" baseline="0" dirty="0" smtClean="0"/>
                        <a:t> LAN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6979603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WiFi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Antenna</a:t>
                      </a:r>
                      <a:endParaRPr kumimoji="0" lang="cs-C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RSMA external (3dBi)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Fixed (2dBi)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</a:t>
                      </a:r>
                      <a:endParaRPr lang="cs-CZ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288787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Power Input</a:t>
                      </a:r>
                      <a:endParaRPr kumimoji="0" lang="cs-C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Europlug</a:t>
                      </a:r>
                      <a:r>
                        <a:rPr lang="en-US" sz="1600" dirty="0" smtClean="0"/>
                        <a:t> (DE</a:t>
                      </a:r>
                      <a:r>
                        <a:rPr lang="en-US" sz="1600" baseline="0" dirty="0" smtClean="0"/>
                        <a:t> + FR)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Europlug</a:t>
                      </a:r>
                      <a:r>
                        <a:rPr lang="en-US" sz="1600" dirty="0" smtClean="0"/>
                        <a:t> (DE</a:t>
                      </a:r>
                      <a:r>
                        <a:rPr lang="en-US" sz="1600" baseline="0" dirty="0" smtClean="0"/>
                        <a:t> + FR)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IEC320 </a:t>
                      </a:r>
                      <a:r>
                        <a:rPr lang="en-US" sz="1600" b="1" dirty="0" smtClean="0"/>
                        <a:t>C13</a:t>
                      </a:r>
                      <a:endParaRPr lang="cs-CZ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669612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Power Output</a:t>
                      </a:r>
                      <a:endParaRPr kumimoji="0" lang="cs-C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4x power socket (DE</a:t>
                      </a:r>
                      <a:r>
                        <a:rPr lang="en-US" sz="1600" baseline="0" dirty="0" smtClean="0"/>
                        <a:t> + FR)</a:t>
                      </a:r>
                      <a:r>
                        <a:rPr lang="en-US" sz="1600" dirty="0" smtClean="0"/>
                        <a:t> 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4x power socket (DE</a:t>
                      </a:r>
                      <a:r>
                        <a:rPr lang="en-US" sz="1600" baseline="0" dirty="0" smtClean="0"/>
                        <a:t> + FR)</a:t>
                      </a:r>
                      <a:r>
                        <a:rPr lang="en-US" sz="1600" dirty="0" smtClean="0"/>
                        <a:t> 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4x power socket (DE</a:t>
                      </a:r>
                      <a:r>
                        <a:rPr lang="en-US" sz="1600" baseline="0" dirty="0" smtClean="0"/>
                        <a:t> + FR)</a:t>
                      </a:r>
                      <a:r>
                        <a:rPr lang="en-US" sz="1600" dirty="0" smtClean="0"/>
                        <a:t> 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282544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Energy </a:t>
                      </a:r>
                      <a:r>
                        <a:rPr kumimoji="0" lang="cs-CZ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meter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ing</a:t>
                      </a:r>
                      <a:endParaRPr kumimoji="0" lang="cs-C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Yes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731678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Serial port (RS-232)</a:t>
                      </a:r>
                      <a:endParaRPr kumimoji="0" lang="cs-C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Yes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8501787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Bluetooth</a:t>
                      </a:r>
                      <a:r>
                        <a:rPr kumimoji="0" lang="cs-CZ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4.0 LE</a:t>
                      </a:r>
                      <a:endParaRPr kumimoji="0" lang="cs-C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Yes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M2M API protocols</a:t>
                      </a:r>
                      <a:endParaRPr kumimoji="0" lang="cs-C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SNMP, HTTP, HTTPs,</a:t>
                      </a:r>
                      <a:r>
                        <a:rPr lang="en-US" sz="1600" baseline="0" dirty="0" smtClean="0"/>
                        <a:t> MQTT, Modbus/TCP, Telnet (SSL), XML, JSON, CGI, SIP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94309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Lua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scripting</a:t>
                      </a:r>
                      <a:endParaRPr kumimoji="0" lang="cs-C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Yes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Yes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Yes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82855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Mobile App</a:t>
                      </a:r>
                      <a:endParaRPr kumimoji="0" lang="cs-C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Yes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Yes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Yes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8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1"/>
            <a:ext cx="12192000" cy="6448424"/>
          </a:xfrm>
          <a:prstGeom prst="rect">
            <a:avLst/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pPr/>
              <a:t>6</a:t>
            </a:fld>
            <a:endParaRPr lang="cs-CZ" dirty="0"/>
          </a:p>
        </p:txBody>
      </p:sp>
      <p:pic>
        <p:nvPicPr>
          <p:cNvPr id="3074" name="Picture 2" descr="C:\0\Flyer Icony\NETIO 4 ALL E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" b="2872"/>
          <a:stretch/>
        </p:blipFill>
        <p:spPr bwMode="auto">
          <a:xfrm>
            <a:off x="1290000" y="18472"/>
            <a:ext cx="9576000" cy="641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9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0" y="1"/>
            <a:ext cx="12192000" cy="6448424"/>
          </a:xfrm>
          <a:prstGeom prst="rect">
            <a:avLst/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NETIO </a:t>
            </a:r>
            <a:r>
              <a:rPr lang="en-US" cap="none" dirty="0" smtClean="0"/>
              <a:t>4/4All can be </a:t>
            </a:r>
            <a:r>
              <a:rPr lang="en-US" cap="none" dirty="0" err="1" smtClean="0"/>
              <a:t>WiFi</a:t>
            </a:r>
            <a:r>
              <a:rPr lang="en-US" cap="none" dirty="0" smtClean="0"/>
              <a:t> AP (Access Point)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000" y="1123949"/>
            <a:ext cx="10208400" cy="5305425"/>
          </a:xfrm>
        </p:spPr>
        <p:txBody>
          <a:bodyPr anchor="t" anchorCtr="0">
            <a:noAutofit/>
          </a:bodyPr>
          <a:lstStyle/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/>
              <a:t>WIFI </a:t>
            </a:r>
            <a:r>
              <a:rPr lang="en-US" dirty="0" err="1"/>
              <a:t>a,b,g,n</a:t>
            </a:r>
            <a:endParaRPr lang="en-US" dirty="0"/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4 </a:t>
            </a:r>
            <a:r>
              <a:rPr lang="en-US" dirty="0"/>
              <a:t>different WIFI </a:t>
            </a:r>
            <a:r>
              <a:rPr lang="en-US" dirty="0" smtClean="0"/>
              <a:t>modes</a:t>
            </a:r>
          </a:p>
          <a:p>
            <a:pPr marL="613950" lvl="1" indent="-361950">
              <a:spcBef>
                <a:spcPts val="300"/>
              </a:spcBef>
              <a:spcAft>
                <a:spcPts val="300"/>
              </a:spcAft>
              <a:tabLst>
                <a:tab pos="361950" algn="l"/>
              </a:tabLst>
            </a:pPr>
            <a:r>
              <a:rPr lang="en-US" dirty="0" smtClean="0"/>
              <a:t>Cable</a:t>
            </a:r>
          </a:p>
          <a:p>
            <a:pPr marL="613950" lvl="1" indent="-361950">
              <a:spcBef>
                <a:spcPts val="300"/>
              </a:spcBef>
              <a:spcAft>
                <a:spcPts val="300"/>
              </a:spcAft>
              <a:tabLst>
                <a:tab pos="361950" algn="l"/>
              </a:tabLst>
            </a:pPr>
            <a:r>
              <a:rPr lang="en-US" dirty="0" err="1" smtClean="0"/>
              <a:t>WiFi</a:t>
            </a:r>
            <a:r>
              <a:rPr lang="en-US" dirty="0" smtClean="0"/>
              <a:t> Client</a:t>
            </a:r>
          </a:p>
          <a:p>
            <a:pPr marL="613950" lvl="1" indent="-361950">
              <a:spcBef>
                <a:spcPts val="300"/>
              </a:spcBef>
              <a:spcAft>
                <a:spcPts val="300"/>
              </a:spcAft>
              <a:tabLst>
                <a:tab pos="361950" algn="l"/>
              </a:tabLst>
            </a:pPr>
            <a:r>
              <a:rPr lang="en-US" dirty="0" err="1" smtClean="0"/>
              <a:t>WiFi</a:t>
            </a:r>
            <a:r>
              <a:rPr lang="en-US" dirty="0" smtClean="0"/>
              <a:t> Access Point</a:t>
            </a:r>
          </a:p>
          <a:p>
            <a:pPr marL="613950" lvl="1" indent="-361950">
              <a:spcBef>
                <a:spcPts val="300"/>
              </a:spcBef>
              <a:spcAft>
                <a:spcPts val="300"/>
              </a:spcAft>
              <a:tabLst>
                <a:tab pos="361950" algn="l"/>
              </a:tabLst>
            </a:pPr>
            <a:r>
              <a:rPr lang="en-US" dirty="0" smtClean="0"/>
              <a:t>Netio Configuration</a:t>
            </a:r>
            <a:endParaRPr lang="en-US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  <a:tabLst>
                <a:tab pos="361950" algn="l"/>
              </a:tabLst>
            </a:pPr>
            <a:endParaRPr lang="en-US" dirty="0" smtClean="0"/>
          </a:p>
          <a:p>
            <a:pPr marL="0" indent="0">
              <a:buNone/>
              <a:tabLst>
                <a:tab pos="361950" algn="l"/>
              </a:tabLst>
            </a:pPr>
            <a:endParaRPr lang="en-US" dirty="0"/>
          </a:p>
          <a:p>
            <a:pPr marL="0" indent="0">
              <a:buNone/>
              <a:tabLst>
                <a:tab pos="361950" algn="l"/>
              </a:tabLst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  <a:tabLst>
                <a:tab pos="361950" algn="l"/>
              </a:tabLst>
            </a:pPr>
            <a:r>
              <a:rPr lang="en-US" dirty="0" smtClean="0"/>
              <a:t>* NETIO 4All = External antenna -3db with RSMA connector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8" name="Shape 176"/>
          <p:cNvPicPr preferRelativeResize="0">
            <a:picLocks noGrp="1" noChangeAspect="1"/>
          </p:cNvPicPr>
          <p:nvPr>
            <p:ph sz="half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0309" y="1227449"/>
            <a:ext cx="5926729" cy="41160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6163313"/>
              </p:ext>
            </p:extLst>
          </p:nvPr>
        </p:nvGraphicFramePr>
        <p:xfrm>
          <a:off x="3054714" y="3951604"/>
          <a:ext cx="1261660" cy="16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Visio" r:id="rId4" imgW="535919" imgH="688194" progId="Visio.Drawing.11">
                  <p:embed/>
                </p:oleObj>
              </mc:Choice>
              <mc:Fallback>
                <p:oleObj name="Visio" r:id="rId4" imgW="535919" imgH="6881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54714" y="3951604"/>
                        <a:ext cx="1261660" cy="16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456241"/>
              </p:ext>
            </p:extLst>
          </p:nvPr>
        </p:nvGraphicFramePr>
        <p:xfrm>
          <a:off x="1451643" y="3955959"/>
          <a:ext cx="1261662" cy="16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Visio" r:id="rId6" imgW="535919" imgH="688194" progId="Visio.Drawing.11">
                  <p:embed/>
                </p:oleObj>
              </mc:Choice>
              <mc:Fallback>
                <p:oleObj name="Visio" r:id="rId6" imgW="535919" imgH="6881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51643" y="3955959"/>
                        <a:ext cx="1261662" cy="16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17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0" y="1"/>
            <a:ext cx="12192000" cy="6448424"/>
          </a:xfrm>
          <a:prstGeom prst="rect">
            <a:avLst/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000" y="468000"/>
            <a:ext cx="6240101" cy="864000"/>
          </a:xfrm>
        </p:spPr>
        <p:txBody>
          <a:bodyPr/>
          <a:lstStyle/>
          <a:p>
            <a:r>
              <a:rPr lang="en-US" cap="none" dirty="0" smtClean="0"/>
              <a:t>Power meter on NETIO 4All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000" y="1123949"/>
            <a:ext cx="6240101" cy="5305425"/>
          </a:xfrm>
        </p:spPr>
        <p:txBody>
          <a:bodyPr anchor="t" anchorCtr="0">
            <a:noAutofit/>
          </a:bodyPr>
          <a:lstStyle/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Monitor energy consumption</a:t>
            </a:r>
            <a:endParaRPr lang="en-US" dirty="0"/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Each socket measured independently 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Alert by email if power consumption </a:t>
            </a:r>
            <a:br>
              <a:rPr lang="en-US" dirty="0" smtClean="0"/>
            </a:br>
            <a:r>
              <a:rPr lang="en-US" dirty="0" smtClean="0"/>
              <a:t>on the socket is too low (</a:t>
            </a:r>
            <a:r>
              <a:rPr lang="en-US" dirty="0" err="1" smtClean="0"/>
              <a:t>Lua</a:t>
            </a:r>
            <a:r>
              <a:rPr lang="en-US" dirty="0" smtClean="0"/>
              <a:t>).. 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r>
              <a:rPr lang="en-US" dirty="0" smtClean="0"/>
              <a:t>Switch On/Off if </a:t>
            </a:r>
            <a:r>
              <a:rPr lang="en-US" dirty="0"/>
              <a:t>consumption </a:t>
            </a:r>
            <a:r>
              <a:rPr lang="en-US" dirty="0" smtClean="0"/>
              <a:t>is </a:t>
            </a:r>
            <a:br>
              <a:rPr lang="en-US" dirty="0" smtClean="0"/>
            </a:br>
            <a:r>
              <a:rPr lang="en-US" dirty="0" smtClean="0"/>
              <a:t>too high or low </a:t>
            </a:r>
            <a:r>
              <a:rPr lang="en-US" dirty="0"/>
              <a:t>(</a:t>
            </a:r>
            <a:r>
              <a:rPr lang="en-US" dirty="0" err="1"/>
              <a:t>Lua</a:t>
            </a:r>
            <a:r>
              <a:rPr lang="en-US" dirty="0" smtClean="0"/>
              <a:t>)..</a:t>
            </a:r>
            <a:endParaRPr lang="en-US" dirty="0"/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</a:pPr>
            <a:endParaRPr lang="en-US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pPr/>
              <a:t>8</a:t>
            </a:fld>
            <a:endParaRPr lang="cs-CZ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782689"/>
              </p:ext>
            </p:extLst>
          </p:nvPr>
        </p:nvGraphicFramePr>
        <p:xfrm>
          <a:off x="2736611" y="4153806"/>
          <a:ext cx="1261662" cy="16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Visio" r:id="rId3" imgW="535919" imgH="688194" progId="Visio.Drawing.11">
                  <p:embed/>
                </p:oleObj>
              </mc:Choice>
              <mc:Fallback>
                <p:oleObj name="Visio" r:id="rId3" imgW="535919" imgH="6881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36611" y="4153806"/>
                        <a:ext cx="1261662" cy="16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01" y="1380898"/>
            <a:ext cx="4757583" cy="368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Zástupný symbol pro obsah 2"/>
          <p:cNvSpPr>
            <a:spLocks noGrp="1"/>
          </p:cNvSpPr>
          <p:nvPr>
            <p:ph sz="half" idx="1"/>
          </p:nvPr>
        </p:nvSpPr>
        <p:spPr>
          <a:xfrm>
            <a:off x="7846718" y="5569171"/>
            <a:ext cx="3542784" cy="485549"/>
          </a:xfrm>
        </p:spPr>
        <p:txBody>
          <a:bodyPr anchor="t" anchorCtr="0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  <a:tabLst>
                <a:tab pos="361950" algn="l"/>
              </a:tabLst>
            </a:pPr>
            <a:r>
              <a:rPr lang="en-US" sz="2000" b="1" dirty="0">
                <a:solidFill>
                  <a:srgbClr val="005F41"/>
                </a:solidFill>
              </a:rPr>
              <a:t>DE</a:t>
            </a:r>
            <a:r>
              <a:rPr lang="en-US" sz="2000" dirty="0">
                <a:solidFill>
                  <a:srgbClr val="005F41"/>
                </a:solidFill>
              </a:rPr>
              <a:t> (Type F - </a:t>
            </a:r>
            <a:r>
              <a:rPr lang="en-US" sz="2000" dirty="0" err="1">
                <a:solidFill>
                  <a:srgbClr val="005F41"/>
                </a:solidFill>
              </a:rPr>
              <a:t>Schuko</a:t>
            </a:r>
            <a:r>
              <a:rPr lang="en-US" sz="2000" dirty="0">
                <a:solidFill>
                  <a:srgbClr val="005F41"/>
                </a:solidFill>
              </a:rPr>
              <a:t>)</a:t>
            </a:r>
            <a:endParaRPr lang="en-US" sz="2000" dirty="0" smtClean="0">
              <a:solidFill>
                <a:srgbClr val="005F41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sp>
        <p:nvSpPr>
          <p:cNvPr id="20" name="Zástupný symbol pro obsah 2"/>
          <p:cNvSpPr>
            <a:spLocks noGrp="1"/>
          </p:cNvSpPr>
          <p:nvPr>
            <p:ph sz="half" idx="1"/>
          </p:nvPr>
        </p:nvSpPr>
        <p:spPr>
          <a:xfrm>
            <a:off x="8899045" y="676274"/>
            <a:ext cx="1905480" cy="485549"/>
          </a:xfrm>
        </p:spPr>
        <p:txBody>
          <a:bodyPr anchor="t" anchorCtr="0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  <a:tabLst>
                <a:tab pos="361950" algn="l"/>
              </a:tabLst>
            </a:pPr>
            <a:r>
              <a:rPr lang="en-US" sz="2000" b="1" dirty="0">
                <a:solidFill>
                  <a:srgbClr val="005F41"/>
                </a:solidFill>
              </a:rPr>
              <a:t>FR </a:t>
            </a:r>
            <a:r>
              <a:rPr lang="en-US" sz="2000" dirty="0">
                <a:solidFill>
                  <a:srgbClr val="005F41"/>
                </a:solidFill>
              </a:rPr>
              <a:t>(Type E)</a:t>
            </a:r>
            <a:endParaRPr lang="cs-CZ" sz="2000" dirty="0"/>
          </a:p>
          <a:p>
            <a:pPr marL="0" indent="0">
              <a:buNone/>
            </a:pPr>
            <a:endParaRPr lang="cs-CZ" dirty="0" smtClean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624541"/>
              </p:ext>
            </p:extLst>
          </p:nvPr>
        </p:nvGraphicFramePr>
        <p:xfrm>
          <a:off x="6933495" y="5173853"/>
          <a:ext cx="841107" cy="1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Visio" r:id="rId6" imgW="535919" imgH="688194" progId="Visio.Drawing.11">
                  <p:embed/>
                </p:oleObj>
              </mc:Choice>
              <mc:Fallback>
                <p:oleObj name="Visio" r:id="rId6" imgW="535919" imgH="6881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33495" y="5173853"/>
                        <a:ext cx="841107" cy="10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Přímá spojnice 14"/>
          <p:cNvCxnSpPr/>
          <p:nvPr/>
        </p:nvCxnSpPr>
        <p:spPr>
          <a:xfrm flipV="1">
            <a:off x="7410893" y="3859619"/>
            <a:ext cx="1594884" cy="12865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>
            <a:endCxn id="17" idx="2"/>
          </p:cNvCxnSpPr>
          <p:nvPr/>
        </p:nvCxnSpPr>
        <p:spPr>
          <a:xfrm flipH="1" flipV="1">
            <a:off x="8433449" y="1380898"/>
            <a:ext cx="1" cy="8944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151335"/>
              </p:ext>
            </p:extLst>
          </p:nvPr>
        </p:nvGraphicFramePr>
        <p:xfrm>
          <a:off x="8012896" y="300898"/>
          <a:ext cx="841107" cy="1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Visio" r:id="rId8" imgW="535919" imgH="688194" progId="Visio.Drawing.11">
                  <p:embed/>
                </p:oleObj>
              </mc:Choice>
              <mc:Fallback>
                <p:oleObj name="Visio" r:id="rId8" imgW="535919" imgH="6881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12896" y="300898"/>
                        <a:ext cx="841107" cy="10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157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1"/>
            <a:ext cx="12192000" cy="6448424"/>
          </a:xfrm>
          <a:prstGeom prst="rect">
            <a:avLst/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743-4384-42A6-883D-B40BEEB60E37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6146" name="Picture 2" descr="C:\0 NETIO\_NETIO Grafika\NETIO diagrams\netio4all-EN.wm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1" r="-1647"/>
          <a:stretch/>
        </p:blipFill>
        <p:spPr bwMode="auto">
          <a:xfrm>
            <a:off x="640080" y="1"/>
            <a:ext cx="10911840" cy="633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73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IO_prezentace_16x9">
  <a:themeElements>
    <a:clrScheme name="NETIO">
      <a:dk1>
        <a:sysClr val="windowText" lastClr="000000"/>
      </a:dk1>
      <a:lt1>
        <a:sysClr val="window" lastClr="FFFFFF"/>
      </a:lt1>
      <a:dk2>
        <a:srgbClr val="005F41"/>
      </a:dk2>
      <a:lt2>
        <a:srgbClr val="ECECEC"/>
      </a:lt2>
      <a:accent1>
        <a:srgbClr val="005F41"/>
      </a:accent1>
      <a:accent2>
        <a:srgbClr val="787878"/>
      </a:accent2>
      <a:accent3>
        <a:srgbClr val="5E8800"/>
      </a:accent3>
      <a:accent4>
        <a:srgbClr val="448195"/>
      </a:accent4>
      <a:accent5>
        <a:srgbClr val="D6F1E3"/>
      </a:accent5>
      <a:accent6>
        <a:srgbClr val="ECF9F2"/>
      </a:accent6>
      <a:hlink>
        <a:srgbClr val="005F41"/>
      </a:hlink>
      <a:folHlink>
        <a:srgbClr val="005F41"/>
      </a:folHlink>
    </a:clrScheme>
    <a:fontScheme name="Tw Cen MT / Arial">
      <a:majorFont>
        <a:latin typeface="Tw Cen M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NETIO_prezentace_16x9.potx" id="{D6EEBA17-7B0B-45A7-BF1C-54E83472A6B5}" vid="{CD158FAB-D9B4-4ED0-875D-171E67A2892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NETIO_prezentace_16x9</Template>
  <TotalTime>0</TotalTime>
  <Words>476</Words>
  <Application>Microsoft Office PowerPoint</Application>
  <PresentationFormat>Vlastní</PresentationFormat>
  <Paragraphs>162</Paragraphs>
  <Slides>20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2" baseType="lpstr">
      <vt:lpstr>NETIO_prezentace_16x9</vt:lpstr>
      <vt:lpstr>Microsoft Visio Drawing</vt:lpstr>
      <vt:lpstr>www.netio-products.com</vt:lpstr>
      <vt:lpstr>NETIO products overview</vt:lpstr>
      <vt:lpstr>ABOUT NETIO PRODUCTS A.S.</vt:lpstr>
      <vt:lpstr>Market segments</vt:lpstr>
      <vt:lpstr>Products overview</vt:lpstr>
      <vt:lpstr>Prezentace aplikace PowerPoint</vt:lpstr>
      <vt:lpstr>NETIO 4/4All can be WiFi AP (Access Point)</vt:lpstr>
      <vt:lpstr>Power meter on NETIO 4All</vt:lpstr>
      <vt:lpstr>Prezentace aplikace PowerPoint</vt:lpstr>
      <vt:lpstr>Prezentace aplikace PowerPoint</vt:lpstr>
      <vt:lpstr>Scheduler</vt:lpstr>
      <vt:lpstr>IP Watchdog</vt:lpstr>
      <vt:lpstr>3 products with the same M2M API</vt:lpstr>
      <vt:lpstr>Prezentace aplikace PowerPoint</vt:lpstr>
      <vt:lpstr>Prezentace aplikace PowerPoint</vt:lpstr>
      <vt:lpstr>Ethernet Switch / Serial port RS-232</vt:lpstr>
      <vt:lpstr>Prezentace aplikace PowerPoint</vt:lpstr>
      <vt:lpstr>NETIO Lua scripting</vt:lpstr>
      <vt:lpstr>NETIO MOBILE App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2017-03-04T19:45:23Z</dcterms:created>
  <dcterms:modified xsi:type="dcterms:W3CDTF">2017-03-04T22:33:10Z</dcterms:modified>
</cp:coreProperties>
</file>